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8" r:id="rId4"/>
    <p:sldId id="269" r:id="rId5"/>
    <p:sldId id="263" r:id="rId6"/>
    <p:sldId id="259" r:id="rId7"/>
    <p:sldId id="260" r:id="rId8"/>
    <p:sldId id="261" r:id="rId9"/>
    <p:sldId id="262" r:id="rId10"/>
    <p:sldId id="265" r:id="rId11"/>
    <p:sldId id="268" r:id="rId12"/>
    <p:sldId id="270" r:id="rId13"/>
    <p:sldId id="257"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2792983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597755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3180111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6EFDD-C6EA-4C70-A63E-69F15F5ACBA2}"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128632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3930677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3989660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1905844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252538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1500828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198264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1756392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720881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3147842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379574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1000545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2562750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9157FF7-339F-4135-84A3-FD7E7E62D81F}"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96EFDD-C6EA-4C70-A63E-69F15F5ACBA2}" type="slidenum">
              <a:rPr lang="en-US" smtClean="0"/>
              <a:t>‹#›</a:t>
            </a:fld>
            <a:endParaRPr lang="en-US" dirty="0"/>
          </a:p>
        </p:txBody>
      </p:sp>
    </p:spTree>
    <p:extLst>
      <p:ext uri="{BB962C8B-B14F-4D97-AF65-F5344CB8AC3E}">
        <p14:creationId xmlns:p14="http://schemas.microsoft.com/office/powerpoint/2010/main" val="3735484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9157FF7-339F-4135-84A3-FD7E7E62D81F}" type="datetimeFigureOut">
              <a:rPr lang="en-US" smtClean="0"/>
              <a:t>8/7/2023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D96EFDD-C6EA-4C70-A63E-69F15F5ACBA2}" type="slidenum">
              <a:rPr lang="en-US" smtClean="0"/>
              <a:t>‹#›</a:t>
            </a:fld>
            <a:endParaRPr lang="en-US" dirty="0"/>
          </a:p>
        </p:txBody>
      </p:sp>
    </p:spTree>
    <p:extLst>
      <p:ext uri="{BB962C8B-B14F-4D97-AF65-F5344CB8AC3E}">
        <p14:creationId xmlns:p14="http://schemas.microsoft.com/office/powerpoint/2010/main" val="397179266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gallagher@wscloud.org" TargetMode="External"/><Relationship Id="rId2" Type="http://schemas.openxmlformats.org/officeDocument/2006/relationships/hyperlink" Target="mailto:bbrunswick@wscloud.org" TargetMode="External"/><Relationship Id="rId1" Type="http://schemas.openxmlformats.org/officeDocument/2006/relationships/slideLayout" Target="../slideLayouts/slideLayout1.xml"/><Relationship Id="rId5" Type="http://schemas.openxmlformats.org/officeDocument/2006/relationships/hyperlink" Target="mailto:adebernardi@wscloud.org" TargetMode="External"/><Relationship Id="rId4" Type="http://schemas.openxmlformats.org/officeDocument/2006/relationships/hyperlink" Target="mailto:jodonnell@wscloud.org"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worthington.k12.oh.us/tickets" TargetMode="External"/><Relationship Id="rId2" Type="http://schemas.openxmlformats.org/officeDocument/2006/relationships/hyperlink" Target="https://www.ohsaa.org/Home/OHSAA-COVID-19-Correspondenc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bbrunswick@wscloud.org"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mailto:jodonnell@wscloud.org"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mailto:Taylor.Harr@ohiohealth.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5131" y="272457"/>
            <a:ext cx="11260183" cy="3329581"/>
          </a:xfrm>
        </p:spPr>
        <p:txBody>
          <a:bodyPr/>
          <a:lstStyle/>
          <a:p>
            <a:pPr algn="ctr"/>
            <a:r>
              <a:rPr lang="en-US" smtClean="0"/>
              <a:t>2023 </a:t>
            </a:r>
            <a:r>
              <a:rPr lang="en-US" dirty="0" smtClean="0"/>
              <a:t>Fall Athletics Information</a:t>
            </a:r>
            <a:endParaRPr lang="en-US" dirty="0"/>
          </a:p>
        </p:txBody>
      </p:sp>
      <p:sp>
        <p:nvSpPr>
          <p:cNvPr id="3" name="Subtitle 2"/>
          <p:cNvSpPr>
            <a:spLocks noGrp="1"/>
          </p:cNvSpPr>
          <p:nvPr>
            <p:ph type="subTitle" idx="1"/>
          </p:nvPr>
        </p:nvSpPr>
        <p:spPr>
          <a:xfrm>
            <a:off x="622663" y="3602038"/>
            <a:ext cx="4772297" cy="2589756"/>
          </a:xfrm>
        </p:spPr>
        <p:txBody>
          <a:bodyPr>
            <a:normAutofit fontScale="92500" lnSpcReduction="20000"/>
          </a:bodyPr>
          <a:lstStyle/>
          <a:p>
            <a:endParaRPr lang="en-US" dirty="0" smtClean="0"/>
          </a:p>
          <a:p>
            <a:r>
              <a:rPr lang="en-US" dirty="0" smtClean="0">
                <a:solidFill>
                  <a:schemeClr val="tx1"/>
                </a:solidFill>
              </a:rPr>
              <a:t>Athletic Director:</a:t>
            </a:r>
          </a:p>
          <a:p>
            <a:r>
              <a:rPr lang="en-US" dirty="0" smtClean="0">
                <a:solidFill>
                  <a:schemeClr val="tx1"/>
                </a:solidFill>
              </a:rPr>
              <a:t>Brian Brunswick, KMS</a:t>
            </a:r>
          </a:p>
          <a:p>
            <a:r>
              <a:rPr lang="en-US" dirty="0" smtClean="0">
                <a:solidFill>
                  <a:schemeClr val="tx1"/>
                </a:solidFill>
                <a:hlinkClick r:id="rId2"/>
              </a:rPr>
              <a:t>bbrunswick@wscloud.org</a:t>
            </a:r>
            <a:endParaRPr lang="en-US" dirty="0" smtClean="0">
              <a:solidFill>
                <a:schemeClr val="tx1"/>
              </a:solidFill>
            </a:endParaRPr>
          </a:p>
          <a:p>
            <a:endParaRPr lang="en-US" dirty="0" smtClean="0">
              <a:solidFill>
                <a:schemeClr val="tx1"/>
              </a:solidFill>
            </a:endParaRPr>
          </a:p>
          <a:p>
            <a:r>
              <a:rPr lang="en-US" dirty="0" smtClean="0">
                <a:solidFill>
                  <a:schemeClr val="tx1"/>
                </a:solidFill>
              </a:rPr>
              <a:t>Nick </a:t>
            </a:r>
            <a:r>
              <a:rPr lang="en-US" dirty="0" err="1" smtClean="0">
                <a:solidFill>
                  <a:schemeClr val="tx1"/>
                </a:solidFill>
              </a:rPr>
              <a:t>Wiedenhoft</a:t>
            </a:r>
            <a:r>
              <a:rPr lang="en-US" dirty="0" smtClean="0">
                <a:solidFill>
                  <a:schemeClr val="tx1"/>
                </a:solidFill>
              </a:rPr>
              <a:t>, </a:t>
            </a:r>
            <a:r>
              <a:rPr lang="en-US" dirty="0" smtClean="0">
                <a:solidFill>
                  <a:schemeClr val="tx1"/>
                </a:solidFill>
              </a:rPr>
              <a:t>WWAY</a:t>
            </a:r>
            <a:endParaRPr lang="en-US" dirty="0">
              <a:solidFill>
                <a:schemeClr val="tx1"/>
              </a:solidFill>
            </a:endParaRPr>
          </a:p>
          <a:p>
            <a:r>
              <a:rPr lang="en-US" dirty="0" smtClean="0">
                <a:solidFill>
                  <a:schemeClr val="tx1"/>
                </a:solidFill>
                <a:hlinkClick r:id="rId3"/>
              </a:rPr>
              <a:t>Nwiedenhoft</a:t>
            </a:r>
            <a:r>
              <a:rPr lang="en-US" dirty="0" smtClean="0">
                <a:solidFill>
                  <a:schemeClr val="tx1"/>
                </a:solidFill>
                <a:hlinkClick r:id="rId3"/>
              </a:rPr>
              <a:t>@wscloud.org</a:t>
            </a:r>
            <a:r>
              <a:rPr lang="en-US" dirty="0" smtClean="0">
                <a:solidFill>
                  <a:schemeClr val="tx1"/>
                </a:solidFill>
              </a:rPr>
              <a:t>    </a:t>
            </a:r>
            <a:endParaRPr lang="en-US" dirty="0">
              <a:solidFill>
                <a:schemeClr val="tx1"/>
              </a:solidFill>
            </a:endParaRPr>
          </a:p>
          <a:p>
            <a:endParaRPr lang="en-US" dirty="0" smtClean="0"/>
          </a:p>
          <a:p>
            <a:endParaRPr lang="en-US" dirty="0"/>
          </a:p>
          <a:p>
            <a:endParaRPr lang="en-US" dirty="0"/>
          </a:p>
        </p:txBody>
      </p:sp>
      <p:sp>
        <p:nvSpPr>
          <p:cNvPr id="4" name="Subtitle 2"/>
          <p:cNvSpPr txBox="1">
            <a:spLocks/>
          </p:cNvSpPr>
          <p:nvPr/>
        </p:nvSpPr>
        <p:spPr>
          <a:xfrm>
            <a:off x="5554721" y="3602038"/>
            <a:ext cx="4772297" cy="2589756"/>
          </a:xfrm>
          <a:prstGeom prst="rect">
            <a:avLst/>
          </a:prstGeom>
        </p:spPr>
        <p:txBody>
          <a:bodyPr vert="horz" lIns="91440" tIns="45720" rIns="91440" bIns="45720" rtlCol="0" anchor="t">
            <a:normAutofit fontScale="92500" lnSpcReduction="20000"/>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endParaRPr lang="en-US" dirty="0" smtClean="0"/>
          </a:p>
          <a:p>
            <a:r>
              <a:rPr lang="en-US" dirty="0" smtClean="0">
                <a:solidFill>
                  <a:schemeClr val="tx1"/>
                </a:solidFill>
              </a:rPr>
              <a:t>Athletic Secretary:</a:t>
            </a:r>
          </a:p>
          <a:p>
            <a:r>
              <a:rPr lang="en-US" dirty="0" smtClean="0">
                <a:solidFill>
                  <a:schemeClr val="tx1"/>
                </a:solidFill>
              </a:rPr>
              <a:t>Julie O’Donnell, KMS</a:t>
            </a:r>
          </a:p>
          <a:p>
            <a:r>
              <a:rPr lang="en-US" dirty="0" smtClean="0">
                <a:solidFill>
                  <a:schemeClr val="tx1"/>
                </a:solidFill>
                <a:hlinkClick r:id="rId4"/>
              </a:rPr>
              <a:t>jodonnell@wscloud.org</a:t>
            </a:r>
            <a:endParaRPr lang="en-US" dirty="0" smtClean="0">
              <a:solidFill>
                <a:schemeClr val="tx1"/>
              </a:solidFill>
            </a:endParaRPr>
          </a:p>
          <a:p>
            <a:endParaRPr lang="en-US" dirty="0">
              <a:solidFill>
                <a:schemeClr val="tx1"/>
              </a:solidFill>
            </a:endParaRPr>
          </a:p>
          <a:p>
            <a:r>
              <a:rPr lang="en-US" dirty="0" smtClean="0">
                <a:solidFill>
                  <a:schemeClr val="tx1"/>
                </a:solidFill>
              </a:rPr>
              <a:t>Amanda </a:t>
            </a:r>
            <a:r>
              <a:rPr lang="en-US" dirty="0" err="1" smtClean="0">
                <a:solidFill>
                  <a:schemeClr val="tx1"/>
                </a:solidFill>
              </a:rPr>
              <a:t>Debernardi</a:t>
            </a:r>
            <a:r>
              <a:rPr lang="en-US" dirty="0" smtClean="0">
                <a:solidFill>
                  <a:schemeClr val="tx1"/>
                </a:solidFill>
              </a:rPr>
              <a:t>, </a:t>
            </a:r>
            <a:r>
              <a:rPr lang="en-US" dirty="0" smtClean="0">
                <a:solidFill>
                  <a:schemeClr val="tx1"/>
                </a:solidFill>
              </a:rPr>
              <a:t>WWAY </a:t>
            </a:r>
            <a:endParaRPr lang="en-US" dirty="0">
              <a:solidFill>
                <a:schemeClr val="tx1"/>
              </a:solidFill>
            </a:endParaRPr>
          </a:p>
          <a:p>
            <a:r>
              <a:rPr lang="en-US" dirty="0">
                <a:solidFill>
                  <a:schemeClr val="tx1"/>
                </a:solidFill>
                <a:hlinkClick r:id="rId5"/>
              </a:rPr>
              <a:t>adebernardi@wscloud.org</a:t>
            </a:r>
            <a:r>
              <a:rPr lang="en-US" dirty="0">
                <a:solidFill>
                  <a:schemeClr val="tx1"/>
                </a:solidFill>
              </a:rPr>
              <a:t>  </a:t>
            </a:r>
            <a:endParaRPr lang="en-US" dirty="0">
              <a:solidFill>
                <a:schemeClr val="tx1"/>
              </a:solidFill>
            </a:endParaRP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092515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COVID-19 and Athletics</a:t>
            </a:r>
            <a:endParaRPr lang="en-US" dirty="0"/>
          </a:p>
        </p:txBody>
      </p:sp>
      <p:sp>
        <p:nvSpPr>
          <p:cNvPr id="3" name="Content Placeholder 2"/>
          <p:cNvSpPr>
            <a:spLocks noGrp="1"/>
          </p:cNvSpPr>
          <p:nvPr>
            <p:ph idx="1"/>
          </p:nvPr>
        </p:nvSpPr>
        <p:spPr>
          <a:xfrm>
            <a:off x="1103312" y="1567544"/>
            <a:ext cx="8946541" cy="4680856"/>
          </a:xfrm>
        </p:spPr>
        <p:txBody>
          <a:bodyPr/>
          <a:lstStyle/>
          <a:p>
            <a:r>
              <a:rPr lang="en-US" dirty="0" smtClean="0"/>
              <a:t>Safety Guidelines</a:t>
            </a:r>
          </a:p>
          <a:p>
            <a:pPr lvl="1"/>
            <a:r>
              <a:rPr lang="en-US" dirty="0" smtClean="0">
                <a:hlinkClick r:id="rId2"/>
              </a:rPr>
              <a:t>OHSAA and NFHS Guidelines</a:t>
            </a:r>
            <a:endParaRPr lang="en-US" dirty="0" smtClean="0"/>
          </a:p>
          <a:p>
            <a:r>
              <a:rPr lang="en-US" dirty="0" smtClean="0"/>
              <a:t>What changes have been made?</a:t>
            </a:r>
          </a:p>
          <a:p>
            <a:pPr lvl="1"/>
            <a:r>
              <a:rPr lang="en-US" dirty="0" smtClean="0"/>
              <a:t>Limited Capacity</a:t>
            </a:r>
          </a:p>
          <a:p>
            <a:pPr lvl="2"/>
            <a:r>
              <a:rPr lang="en-US" dirty="0" smtClean="0"/>
              <a:t>Home games limited to family only, possible limit on quantity per athlete </a:t>
            </a:r>
          </a:p>
          <a:p>
            <a:pPr lvl="1"/>
            <a:r>
              <a:rPr lang="en-US" dirty="0" smtClean="0"/>
              <a:t>Cashless entry, HomeTown Ticketing – </a:t>
            </a:r>
            <a:r>
              <a:rPr lang="en-US" dirty="0" smtClean="0">
                <a:hlinkClick r:id="rId3"/>
              </a:rPr>
              <a:t>Website</a:t>
            </a:r>
            <a:r>
              <a:rPr lang="en-US" dirty="0" smtClean="0"/>
              <a:t> </a:t>
            </a:r>
          </a:p>
        </p:txBody>
      </p:sp>
    </p:spTree>
    <p:extLst>
      <p:ext uri="{BB962C8B-B14F-4D97-AF65-F5344CB8AC3E}">
        <p14:creationId xmlns:p14="http://schemas.microsoft.com/office/powerpoint/2010/main" val="463875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Transportation </a:t>
            </a:r>
            <a:endParaRPr lang="en-US" dirty="0"/>
          </a:p>
        </p:txBody>
      </p:sp>
      <p:sp>
        <p:nvSpPr>
          <p:cNvPr id="3" name="Content Placeholder 2"/>
          <p:cNvSpPr>
            <a:spLocks noGrp="1"/>
          </p:cNvSpPr>
          <p:nvPr>
            <p:ph idx="1"/>
          </p:nvPr>
        </p:nvSpPr>
        <p:spPr/>
        <p:txBody>
          <a:bodyPr/>
          <a:lstStyle/>
          <a:p>
            <a:r>
              <a:rPr lang="en-US" sz="2400" dirty="0" smtClean="0"/>
              <a:t>Several district shuttles run daily to provide transportation from middle schools to practice sites </a:t>
            </a:r>
          </a:p>
          <a:p>
            <a:r>
              <a:rPr lang="en-US" sz="2400" dirty="0" smtClean="0"/>
              <a:t>Transportation for away games</a:t>
            </a:r>
          </a:p>
          <a:p>
            <a:pPr lvl="1"/>
            <a:r>
              <a:rPr lang="en-US" sz="2400" dirty="0" smtClean="0"/>
              <a:t>Transportation will be provided for all student athletes to and from each away event </a:t>
            </a:r>
          </a:p>
          <a:p>
            <a:pPr lvl="1"/>
            <a:r>
              <a:rPr lang="en-US" sz="2400" dirty="0" smtClean="0"/>
              <a:t>If you are at an away event and you would like to bring your child home with you, please communicate that with the coach ahead of time</a:t>
            </a:r>
          </a:p>
          <a:p>
            <a:endParaRPr lang="en-US" dirty="0" smtClean="0"/>
          </a:p>
          <a:p>
            <a:endParaRPr lang="en-US" dirty="0"/>
          </a:p>
        </p:txBody>
      </p:sp>
    </p:spTree>
    <p:extLst>
      <p:ext uri="{BB962C8B-B14F-4D97-AF65-F5344CB8AC3E}">
        <p14:creationId xmlns:p14="http://schemas.microsoft.com/office/powerpoint/2010/main" val="1962610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Points of Emphasis</a:t>
            </a:r>
            <a:endParaRPr lang="en-US" dirty="0"/>
          </a:p>
        </p:txBody>
      </p:sp>
      <p:sp>
        <p:nvSpPr>
          <p:cNvPr id="3" name="Content Placeholder 2"/>
          <p:cNvSpPr>
            <a:spLocks noGrp="1"/>
          </p:cNvSpPr>
          <p:nvPr>
            <p:ph idx="1"/>
          </p:nvPr>
        </p:nvSpPr>
        <p:spPr>
          <a:xfrm>
            <a:off x="1104293" y="1386712"/>
            <a:ext cx="8946541" cy="4778957"/>
          </a:xfrm>
        </p:spPr>
        <p:txBody>
          <a:bodyPr>
            <a:normAutofit/>
          </a:bodyPr>
          <a:lstStyle/>
          <a:p>
            <a:r>
              <a:rPr lang="en-US" dirty="0" smtClean="0"/>
              <a:t>Sportsmanship:</a:t>
            </a:r>
          </a:p>
          <a:p>
            <a:pPr lvl="1"/>
            <a:r>
              <a:rPr lang="en-US" sz="2000" dirty="0" smtClean="0"/>
              <a:t>Let’s leave a positive impact on our guests and as guests	</a:t>
            </a:r>
            <a:endParaRPr lang="en-US" sz="2000" dirty="0"/>
          </a:p>
          <a:p>
            <a:pPr lvl="1"/>
            <a:r>
              <a:rPr lang="en-US" sz="2000" dirty="0" smtClean="0"/>
              <a:t>Root for your team, not against the opponent</a:t>
            </a:r>
          </a:p>
          <a:p>
            <a:r>
              <a:rPr lang="en-US" dirty="0" smtClean="0"/>
              <a:t>Officials:</a:t>
            </a:r>
          </a:p>
          <a:p>
            <a:pPr lvl="1"/>
            <a:r>
              <a:rPr lang="en-US" sz="2000" dirty="0" smtClean="0"/>
              <a:t>There’s a shortage for a reason</a:t>
            </a:r>
          </a:p>
          <a:p>
            <a:pPr lvl="1"/>
            <a:r>
              <a:rPr lang="en-US" sz="2000" dirty="0" smtClean="0"/>
              <a:t>They are doing their best</a:t>
            </a:r>
          </a:p>
          <a:p>
            <a:pPr lvl="1"/>
            <a:r>
              <a:rPr lang="en-US" sz="2000" dirty="0" smtClean="0"/>
              <a:t>Let the coach handle it</a:t>
            </a:r>
          </a:p>
          <a:p>
            <a:r>
              <a:rPr lang="en-US" dirty="0" smtClean="0"/>
              <a:t>Help at Events:</a:t>
            </a:r>
          </a:p>
          <a:p>
            <a:pPr lvl="1"/>
            <a:r>
              <a:rPr lang="en-US" sz="2000" dirty="0" smtClean="0"/>
              <a:t>The coach could use your help – please reach out if interested!</a:t>
            </a:r>
          </a:p>
          <a:p>
            <a:pPr lvl="2"/>
            <a:r>
              <a:rPr lang="en-US" sz="2000" dirty="0" smtClean="0"/>
              <a:t>Tickets, scoreboard, communication, snack organization, etc.</a:t>
            </a:r>
            <a:endParaRPr lang="en-US" sz="2000" dirty="0"/>
          </a:p>
        </p:txBody>
      </p:sp>
    </p:spTree>
    <p:extLst>
      <p:ext uri="{BB962C8B-B14F-4D97-AF65-F5344CB8AC3E}">
        <p14:creationId xmlns:p14="http://schemas.microsoft.com/office/powerpoint/2010/main" val="3324960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for Cardinals Athletics! </a:t>
            </a:r>
            <a:endParaRPr lang="en-US" dirty="0"/>
          </a:p>
        </p:txBody>
      </p:sp>
      <p:sp>
        <p:nvSpPr>
          <p:cNvPr id="3" name="Content Placeholder 2"/>
          <p:cNvSpPr>
            <a:spLocks noGrp="1"/>
          </p:cNvSpPr>
          <p:nvPr>
            <p:ph idx="1"/>
          </p:nvPr>
        </p:nvSpPr>
        <p:spPr/>
        <p:txBody>
          <a:bodyPr>
            <a:normAutofit/>
          </a:bodyPr>
          <a:lstStyle/>
          <a:p>
            <a:r>
              <a:rPr lang="en-US" sz="4400" dirty="0" smtClean="0"/>
              <a:t>Follow on Twitter: @KMS_Cards</a:t>
            </a:r>
          </a:p>
          <a:p>
            <a:endParaRPr lang="en-US" sz="4400" dirty="0"/>
          </a:p>
        </p:txBody>
      </p:sp>
      <p:pic>
        <p:nvPicPr>
          <p:cNvPr id="4" name="Picture 3"/>
          <p:cNvPicPr>
            <a:picLocks noChangeAspect="1"/>
          </p:cNvPicPr>
          <p:nvPr/>
        </p:nvPicPr>
        <p:blipFill>
          <a:blip r:embed="rId2"/>
          <a:stretch>
            <a:fillRect/>
          </a:stretch>
        </p:blipFill>
        <p:spPr>
          <a:xfrm>
            <a:off x="4389258" y="3019831"/>
            <a:ext cx="3228568" cy="3228568"/>
          </a:xfrm>
          <a:prstGeom prst="rect">
            <a:avLst/>
          </a:prstGeom>
        </p:spPr>
      </p:pic>
    </p:spTree>
    <p:extLst>
      <p:ext uri="{BB962C8B-B14F-4D97-AF65-F5344CB8AC3E}">
        <p14:creationId xmlns:p14="http://schemas.microsoft.com/office/powerpoint/2010/main" val="1169451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 </a:t>
            </a:r>
            <a:endParaRPr lang="en-US" dirty="0"/>
          </a:p>
        </p:txBody>
      </p:sp>
      <p:pic>
        <p:nvPicPr>
          <p:cNvPr id="4" name="Content Placeholder 3"/>
          <p:cNvPicPr>
            <a:picLocks noGrp="1" noChangeAspect="1"/>
          </p:cNvPicPr>
          <p:nvPr>
            <p:ph idx="1"/>
          </p:nvPr>
        </p:nvPicPr>
        <p:blipFill>
          <a:blip r:embed="rId2"/>
          <a:stretch>
            <a:fillRect/>
          </a:stretch>
        </p:blipFill>
        <p:spPr>
          <a:xfrm>
            <a:off x="2321904" y="1152983"/>
            <a:ext cx="6053136" cy="3891302"/>
          </a:xfrm>
          <a:prstGeom prst="rect">
            <a:avLst/>
          </a:prstGeom>
        </p:spPr>
      </p:pic>
      <p:sp>
        <p:nvSpPr>
          <p:cNvPr id="3" name="TextBox 2"/>
          <p:cNvSpPr txBox="1"/>
          <p:nvPr/>
        </p:nvSpPr>
        <p:spPr>
          <a:xfrm>
            <a:off x="1907178" y="5221330"/>
            <a:ext cx="7184571" cy="954107"/>
          </a:xfrm>
          <a:prstGeom prst="rect">
            <a:avLst/>
          </a:prstGeom>
          <a:noFill/>
        </p:spPr>
        <p:txBody>
          <a:bodyPr wrap="square" rtlCol="0">
            <a:spAutoFit/>
          </a:bodyPr>
          <a:lstStyle/>
          <a:p>
            <a:r>
              <a:rPr lang="en-US" sz="2800" dirty="0" smtClean="0"/>
              <a:t>Email:  </a:t>
            </a:r>
            <a:r>
              <a:rPr lang="en-US" sz="2800" dirty="0" smtClean="0">
                <a:hlinkClick r:id="rId3"/>
              </a:rPr>
              <a:t>bbrunswick@wscloud.org</a:t>
            </a:r>
            <a:endParaRPr lang="en-US" sz="2800" dirty="0" smtClean="0"/>
          </a:p>
          <a:p>
            <a:r>
              <a:rPr lang="en-US" sz="2800" dirty="0" smtClean="0">
                <a:hlinkClick r:id="rId4"/>
              </a:rPr>
              <a:t>jodonnell@wscloud.org</a:t>
            </a:r>
            <a:r>
              <a:rPr lang="en-US" sz="2800" dirty="0" smtClean="0"/>
              <a:t> </a:t>
            </a:r>
            <a:endParaRPr lang="en-US" sz="2800" dirty="0"/>
          </a:p>
        </p:txBody>
      </p:sp>
    </p:spTree>
    <p:extLst>
      <p:ext uri="{BB962C8B-B14F-4D97-AF65-F5344CB8AC3E}">
        <p14:creationId xmlns:p14="http://schemas.microsoft.com/office/powerpoint/2010/main" val="2384659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Worthington Schools is partnered with OhioHealth! </a:t>
            </a:r>
            <a:endParaRPr lang="en-US" dirty="0"/>
          </a:p>
        </p:txBody>
      </p:sp>
      <p:sp>
        <p:nvSpPr>
          <p:cNvPr id="3" name="Content Placeholder 2"/>
          <p:cNvSpPr>
            <a:spLocks noGrp="1"/>
          </p:cNvSpPr>
          <p:nvPr>
            <p:ph idx="1"/>
          </p:nvPr>
        </p:nvSpPr>
        <p:spPr/>
        <p:txBody>
          <a:bodyPr>
            <a:normAutofit/>
          </a:bodyPr>
          <a:lstStyle/>
          <a:p>
            <a:r>
              <a:rPr lang="en-US" sz="3200" dirty="0" smtClean="0"/>
              <a:t>We are fortunate enough to be working with </a:t>
            </a:r>
            <a:r>
              <a:rPr lang="en-US" sz="3200" dirty="0" smtClean="0"/>
              <a:t>Taylor Harr </a:t>
            </a:r>
            <a:r>
              <a:rPr lang="en-US" sz="3200" dirty="0" smtClean="0"/>
              <a:t>from OhioHealth. This is her </a:t>
            </a:r>
            <a:r>
              <a:rPr lang="en-US" sz="3200" dirty="0" smtClean="0"/>
              <a:t>first </a:t>
            </a:r>
            <a:r>
              <a:rPr lang="en-US" sz="3200" dirty="0" smtClean="0"/>
              <a:t>year in Worthington and she will be working directly with KMS and WWAY. </a:t>
            </a:r>
          </a:p>
          <a:p>
            <a:r>
              <a:rPr lang="en-US" sz="3200" dirty="0" smtClean="0"/>
              <a:t>Communicate any health and injury concerns </a:t>
            </a:r>
          </a:p>
          <a:p>
            <a:r>
              <a:rPr lang="en-US" sz="3200" dirty="0" smtClean="0"/>
              <a:t>Email: </a:t>
            </a:r>
            <a:r>
              <a:rPr lang="en-US" sz="3200" dirty="0">
                <a:hlinkClick r:id="rId2"/>
              </a:rPr>
              <a:t>Taylor.Harr@ohiohealth.com</a:t>
            </a:r>
            <a:r>
              <a:rPr lang="en-US" sz="3200" dirty="0"/>
              <a:t> </a:t>
            </a:r>
            <a:endParaRPr lang="en-US" sz="3200" dirty="0"/>
          </a:p>
        </p:txBody>
      </p:sp>
    </p:spTree>
    <p:extLst>
      <p:ext uri="{BB962C8B-B14F-4D97-AF65-F5344CB8AC3E}">
        <p14:creationId xmlns:p14="http://schemas.microsoft.com/office/powerpoint/2010/main" val="582097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6396" y="1"/>
            <a:ext cx="8825657" cy="1580606"/>
          </a:xfrm>
        </p:spPr>
        <p:txBody>
          <a:bodyPr/>
          <a:lstStyle/>
          <a:p>
            <a:r>
              <a:rPr lang="en-US" dirty="0" smtClean="0"/>
              <a:t>Presentation Topics</a:t>
            </a:r>
            <a:endParaRPr lang="en-US" dirty="0"/>
          </a:p>
        </p:txBody>
      </p:sp>
      <p:sp>
        <p:nvSpPr>
          <p:cNvPr id="3" name="Text Placeholder 2"/>
          <p:cNvSpPr>
            <a:spLocks noGrp="1"/>
          </p:cNvSpPr>
          <p:nvPr>
            <p:ph type="body" idx="1"/>
          </p:nvPr>
        </p:nvSpPr>
        <p:spPr>
          <a:xfrm>
            <a:off x="1154955" y="1920240"/>
            <a:ext cx="8825658" cy="3717541"/>
          </a:xfrm>
        </p:spPr>
        <p:txBody>
          <a:bodyPr>
            <a:normAutofit fontScale="77500" lnSpcReduction="20000"/>
          </a:bodyPr>
          <a:lstStyle/>
          <a:p>
            <a:pPr marL="342900" indent="-342900">
              <a:buFont typeface="Wingdings" panose="05000000000000000000" pitchFamily="2" charset="2"/>
              <a:buChar char="§"/>
            </a:pPr>
            <a:r>
              <a:rPr lang="en-US" sz="3600" dirty="0">
                <a:latin typeface="Bahnschrift" panose="020B0502040204020203" pitchFamily="34" charset="0"/>
              </a:rPr>
              <a:t>Middle School Philosophy </a:t>
            </a:r>
          </a:p>
          <a:p>
            <a:pPr marL="342900" indent="-342900">
              <a:buFont typeface="Wingdings" panose="05000000000000000000" pitchFamily="2" charset="2"/>
              <a:buChar char="§"/>
            </a:pPr>
            <a:r>
              <a:rPr lang="en-US" sz="3600" dirty="0" smtClean="0">
                <a:latin typeface="Bahnschrift" panose="020B0502040204020203" pitchFamily="34" charset="0"/>
              </a:rPr>
              <a:t>Communication </a:t>
            </a:r>
          </a:p>
          <a:p>
            <a:pPr marL="342900" indent="-342900">
              <a:buFont typeface="Wingdings" panose="05000000000000000000" pitchFamily="2" charset="2"/>
              <a:buChar char="§"/>
            </a:pPr>
            <a:r>
              <a:rPr lang="en-US" sz="3600" dirty="0">
                <a:latin typeface="Bahnschrift" panose="020B0502040204020203" pitchFamily="34" charset="0"/>
              </a:rPr>
              <a:t>ATOD POLICY </a:t>
            </a:r>
          </a:p>
          <a:p>
            <a:pPr marL="342900" indent="-342900">
              <a:buFont typeface="Wingdings" panose="05000000000000000000" pitchFamily="2" charset="2"/>
              <a:buChar char="§"/>
            </a:pPr>
            <a:r>
              <a:rPr lang="en-US" sz="3600" dirty="0">
                <a:latin typeface="Bahnschrift" panose="020B0502040204020203" pitchFamily="34" charset="0"/>
              </a:rPr>
              <a:t>Attendance Policy and eligibility</a:t>
            </a:r>
          </a:p>
          <a:p>
            <a:pPr marL="342900" indent="-342900">
              <a:buFont typeface="Wingdings" panose="05000000000000000000" pitchFamily="2" charset="2"/>
              <a:buChar char="§"/>
            </a:pPr>
            <a:r>
              <a:rPr lang="en-US" sz="3600" dirty="0" smtClean="0">
                <a:latin typeface="Bahnschrift" panose="020B0502040204020203" pitchFamily="34" charset="0"/>
              </a:rPr>
              <a:t>Participation Fee</a:t>
            </a:r>
          </a:p>
          <a:p>
            <a:pPr marL="342900" indent="-342900">
              <a:buFont typeface="Wingdings" panose="05000000000000000000" pitchFamily="2" charset="2"/>
              <a:buChar char="§"/>
            </a:pPr>
            <a:r>
              <a:rPr lang="en-US" sz="3600" dirty="0" smtClean="0">
                <a:latin typeface="Bahnschrift" panose="020B0502040204020203" pitchFamily="34" charset="0"/>
              </a:rPr>
              <a:t>Final forms</a:t>
            </a:r>
          </a:p>
          <a:p>
            <a:pPr marL="342900" indent="-342900">
              <a:buFont typeface="Wingdings" panose="05000000000000000000" pitchFamily="2" charset="2"/>
              <a:buChar char="§"/>
            </a:pPr>
            <a:r>
              <a:rPr lang="en-US" sz="3600" dirty="0" smtClean="0">
                <a:latin typeface="Bahnschrift" panose="020B0502040204020203" pitchFamily="34" charset="0"/>
              </a:rPr>
              <a:t>Transportation</a:t>
            </a:r>
          </a:p>
          <a:p>
            <a:pPr marL="342900" indent="-342900">
              <a:buFont typeface="Wingdings" panose="05000000000000000000" pitchFamily="2" charset="2"/>
              <a:buChar char="§"/>
            </a:pPr>
            <a:r>
              <a:rPr lang="en-US" sz="3600" dirty="0" smtClean="0">
                <a:latin typeface="Bahnschrift" panose="020B0502040204020203" pitchFamily="34" charset="0"/>
              </a:rPr>
              <a:t>Final Points</a:t>
            </a:r>
          </a:p>
          <a:p>
            <a:pPr marL="342900" indent="-342900">
              <a:buFont typeface="Wingdings" panose="05000000000000000000" pitchFamily="2" charset="2"/>
              <a:buChar char="§"/>
            </a:pPr>
            <a:endParaRPr lang="en-US" dirty="0" smtClean="0">
              <a:latin typeface="Bahnschrift" panose="020B0502040204020203" pitchFamily="34" charset="0"/>
            </a:endParaRPr>
          </a:p>
        </p:txBody>
      </p:sp>
    </p:spTree>
    <p:extLst>
      <p:ext uri="{BB962C8B-B14F-4D97-AF65-F5344CB8AC3E}">
        <p14:creationId xmlns:p14="http://schemas.microsoft.com/office/powerpoint/2010/main" val="4140941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Middle School Philosophy and Sportsmanship</a:t>
            </a:r>
            <a:endParaRPr lang="en-US" dirty="0"/>
          </a:p>
        </p:txBody>
      </p:sp>
      <p:sp>
        <p:nvSpPr>
          <p:cNvPr id="5" name="Content Placeholder 4"/>
          <p:cNvSpPr>
            <a:spLocks noGrp="1"/>
          </p:cNvSpPr>
          <p:nvPr>
            <p:ph sz="half" idx="1"/>
          </p:nvPr>
        </p:nvSpPr>
        <p:spPr/>
        <p:txBody>
          <a:bodyPr>
            <a:normAutofit lnSpcReduction="10000"/>
          </a:bodyPr>
          <a:lstStyle/>
          <a:p>
            <a:r>
              <a:rPr lang="en-US" dirty="0"/>
              <a:t>Skill and social development are key components in playing a sport, teaching young people to be part of being something bigger than themselves is a goal we strive for in our </a:t>
            </a:r>
            <a:r>
              <a:rPr lang="en-US" dirty="0" smtClean="0"/>
              <a:t>athletic program</a:t>
            </a:r>
            <a:r>
              <a:rPr lang="en-US" dirty="0"/>
              <a:t>.  </a:t>
            </a:r>
            <a:endParaRPr lang="en-US" dirty="0" smtClean="0"/>
          </a:p>
          <a:p>
            <a:r>
              <a:rPr lang="en-US" dirty="0" smtClean="0"/>
              <a:t>Playing </a:t>
            </a:r>
            <a:r>
              <a:rPr lang="en-US" dirty="0"/>
              <a:t>time is up to our coaches, playing time will not be equal, and I have asked and encouraged coaches to be sure to make sure students understand their role and keep working hard </a:t>
            </a:r>
            <a:r>
              <a:rPr lang="en-US" dirty="0" smtClean="0"/>
              <a:t>to improve</a:t>
            </a:r>
            <a:r>
              <a:rPr lang="en-US" dirty="0"/>
              <a:t>.  </a:t>
            </a:r>
            <a:endParaRPr lang="en-US" dirty="0" smtClean="0"/>
          </a:p>
          <a:p>
            <a:r>
              <a:rPr lang="en-US" dirty="0" smtClean="0"/>
              <a:t>We </a:t>
            </a:r>
            <a:r>
              <a:rPr lang="en-US" dirty="0"/>
              <a:t>do want our students to learn to compete, that is a life-long learning skill that is important. </a:t>
            </a:r>
          </a:p>
        </p:txBody>
      </p:sp>
      <p:sp>
        <p:nvSpPr>
          <p:cNvPr id="6" name="Content Placeholder 5"/>
          <p:cNvSpPr>
            <a:spLocks noGrp="1"/>
          </p:cNvSpPr>
          <p:nvPr>
            <p:ph sz="half" idx="2"/>
          </p:nvPr>
        </p:nvSpPr>
        <p:spPr/>
        <p:txBody>
          <a:bodyPr>
            <a:normAutofit lnSpcReduction="10000"/>
          </a:bodyPr>
          <a:lstStyle/>
          <a:p>
            <a:r>
              <a:rPr lang="en-US" dirty="0" smtClean="0"/>
              <a:t>Sportsmanship is expected to be utilized daily by coaches, parents, players, and staff.  Our Cardinals Athletic Community is expected to treat officials, teammates, opponents, and themselves with respect.  </a:t>
            </a:r>
          </a:p>
          <a:p>
            <a:r>
              <a:rPr lang="en-US" dirty="0" smtClean="0"/>
              <a:t>Please allow our officials to officiate and our coaches to coach.  Support our kids who are giving their best effort and have worked hard to have an opportunity to compete. </a:t>
            </a:r>
          </a:p>
          <a:p>
            <a:r>
              <a:rPr lang="en-US" dirty="0" smtClean="0"/>
              <a:t>Kids are watching and listening; let’s be the leaders they deserve. </a:t>
            </a:r>
          </a:p>
          <a:p>
            <a:endParaRPr lang="en-US" dirty="0"/>
          </a:p>
        </p:txBody>
      </p:sp>
    </p:spTree>
    <p:extLst>
      <p:ext uri="{BB962C8B-B14F-4D97-AF65-F5344CB8AC3E}">
        <p14:creationId xmlns:p14="http://schemas.microsoft.com/office/powerpoint/2010/main" val="321439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Communication</a:t>
            </a:r>
            <a:endParaRPr lang="en-US" dirty="0"/>
          </a:p>
        </p:txBody>
      </p:sp>
      <p:sp>
        <p:nvSpPr>
          <p:cNvPr id="3" name="Content Placeholder 2"/>
          <p:cNvSpPr>
            <a:spLocks noGrp="1"/>
          </p:cNvSpPr>
          <p:nvPr>
            <p:ph sz="half" idx="1"/>
          </p:nvPr>
        </p:nvSpPr>
        <p:spPr/>
        <p:txBody>
          <a:bodyPr>
            <a:noAutofit/>
          </a:bodyPr>
          <a:lstStyle/>
          <a:p>
            <a:r>
              <a:rPr lang="en-US" dirty="0" smtClean="0"/>
              <a:t>Communicate proactively</a:t>
            </a:r>
          </a:p>
          <a:p>
            <a:pPr lvl="1"/>
            <a:r>
              <a:rPr lang="en-US" sz="1800" dirty="0" smtClean="0"/>
              <a:t>We expect our coaches to keep you informed on practices, games, and all changes, so please keep our coaches informed on possible absences, concerns, or questions.</a:t>
            </a:r>
          </a:p>
          <a:p>
            <a:pPr lvl="1"/>
            <a:r>
              <a:rPr lang="en-US" sz="1800" dirty="0" smtClean="0"/>
              <a:t>If there is a concern you feel your child can communicate to the coach, please encourage them to do so! This is an aspect of the middle school experience that better prepares them for their futures. </a:t>
            </a:r>
            <a:endParaRPr lang="en-US" sz="1800" dirty="0"/>
          </a:p>
        </p:txBody>
      </p:sp>
      <p:sp>
        <p:nvSpPr>
          <p:cNvPr id="4" name="Content Placeholder 3"/>
          <p:cNvSpPr>
            <a:spLocks noGrp="1"/>
          </p:cNvSpPr>
          <p:nvPr>
            <p:ph sz="half" idx="2"/>
          </p:nvPr>
        </p:nvSpPr>
        <p:spPr/>
        <p:txBody>
          <a:bodyPr>
            <a:noAutofit/>
          </a:bodyPr>
          <a:lstStyle/>
          <a:p>
            <a:r>
              <a:rPr lang="en-US" sz="2000" dirty="0" smtClean="0"/>
              <a:t>Seeking further clarification/assistance</a:t>
            </a:r>
          </a:p>
          <a:p>
            <a:pPr lvl="1"/>
            <a:r>
              <a:rPr lang="en-US" sz="2000" dirty="0" smtClean="0"/>
              <a:t>After contacting and working with a coach, or you feel that administration needs to be informed, please do not hesitate to reach out.</a:t>
            </a:r>
          </a:p>
          <a:p>
            <a:pPr lvl="1"/>
            <a:r>
              <a:rPr lang="en-US" sz="2000" dirty="0" smtClean="0"/>
              <a:t>Our goal is to make the middle school experience enjoyable but also provide learning opportunities outside of the classroom. </a:t>
            </a:r>
          </a:p>
        </p:txBody>
      </p:sp>
    </p:spTree>
    <p:extLst>
      <p:ext uri="{BB962C8B-B14F-4D97-AF65-F5344CB8AC3E}">
        <p14:creationId xmlns:p14="http://schemas.microsoft.com/office/powerpoint/2010/main" val="2433701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ATOD Policy </a:t>
            </a:r>
            <a:endParaRPr lang="en-US" dirty="0"/>
          </a:p>
        </p:txBody>
      </p:sp>
      <p:sp>
        <p:nvSpPr>
          <p:cNvPr id="3" name="Content Placeholder 2"/>
          <p:cNvSpPr>
            <a:spLocks noGrp="1"/>
          </p:cNvSpPr>
          <p:nvPr>
            <p:ph sz="half" idx="1"/>
          </p:nvPr>
        </p:nvSpPr>
        <p:spPr/>
        <p:txBody>
          <a:bodyPr>
            <a:normAutofit/>
          </a:bodyPr>
          <a:lstStyle/>
          <a:p>
            <a:r>
              <a:rPr lang="en-US" dirty="0" smtClean="0"/>
              <a:t>The student athlete understands that Alcohol, Tobacco, and Other Drugs (ATOD) are detrimental to the health and development of the body.  </a:t>
            </a:r>
          </a:p>
          <a:p>
            <a:r>
              <a:rPr lang="en-US" dirty="0" smtClean="0"/>
              <a:t>As an athletic community, we promote healthy choices and encourage life long fitness.</a:t>
            </a:r>
          </a:p>
          <a:p>
            <a:r>
              <a:rPr lang="en-US" dirty="0" smtClean="0"/>
              <a:t>The student athlete understands that if ATOD is present, they must remove themselves from the situation by leaving or requesting a ride from a guardian immediately. </a:t>
            </a:r>
            <a:endParaRPr lang="en-US" dirty="0"/>
          </a:p>
        </p:txBody>
      </p:sp>
      <p:sp>
        <p:nvSpPr>
          <p:cNvPr id="4" name="Content Placeholder 3"/>
          <p:cNvSpPr>
            <a:spLocks noGrp="1"/>
          </p:cNvSpPr>
          <p:nvPr>
            <p:ph sz="half" idx="2"/>
          </p:nvPr>
        </p:nvSpPr>
        <p:spPr/>
        <p:txBody>
          <a:bodyPr>
            <a:normAutofit/>
          </a:bodyPr>
          <a:lstStyle/>
          <a:p>
            <a:r>
              <a:rPr lang="en-US" sz="2400" dirty="0" smtClean="0"/>
              <a:t>Suggestions:</a:t>
            </a:r>
          </a:p>
          <a:p>
            <a:pPr lvl="1"/>
            <a:r>
              <a:rPr lang="en-US" sz="2000" dirty="0" smtClean="0"/>
              <a:t>Know before you go; if you think there’s a chance alcohol, tobacco, or other drugs could be present, do not attend.</a:t>
            </a:r>
          </a:p>
          <a:p>
            <a:pPr lvl="1"/>
            <a:r>
              <a:rPr lang="en-US" sz="2000" dirty="0" smtClean="0"/>
              <a:t>Use your teammates and coaches as an excuse to say NO.  “I can’t let my teammates down.”</a:t>
            </a:r>
            <a:endParaRPr lang="en-US" sz="2200" dirty="0" smtClean="0"/>
          </a:p>
          <a:p>
            <a:pPr lvl="1"/>
            <a:endParaRPr lang="en-US" dirty="0"/>
          </a:p>
        </p:txBody>
      </p:sp>
    </p:spTree>
    <p:extLst>
      <p:ext uri="{BB962C8B-B14F-4D97-AF65-F5344CB8AC3E}">
        <p14:creationId xmlns:p14="http://schemas.microsoft.com/office/powerpoint/2010/main" val="1081878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and Eligibility </a:t>
            </a:r>
            <a:endParaRPr lang="en-US" dirty="0"/>
          </a:p>
        </p:txBody>
      </p:sp>
      <p:sp>
        <p:nvSpPr>
          <p:cNvPr id="3" name="Content Placeholder 2"/>
          <p:cNvSpPr>
            <a:spLocks noGrp="1"/>
          </p:cNvSpPr>
          <p:nvPr>
            <p:ph sz="half" idx="1"/>
          </p:nvPr>
        </p:nvSpPr>
        <p:spPr/>
        <p:txBody>
          <a:bodyPr>
            <a:normAutofit lnSpcReduction="10000"/>
          </a:bodyPr>
          <a:lstStyle/>
          <a:p>
            <a:r>
              <a:rPr lang="en-US" sz="2400" dirty="0" smtClean="0"/>
              <a:t>Daily Attendance Requirements</a:t>
            </a:r>
          </a:p>
          <a:p>
            <a:pPr lvl="1"/>
            <a:r>
              <a:rPr lang="en-US" sz="2400" dirty="0" smtClean="0"/>
              <a:t>Student must be present for half of the academic day to be able to participate in evening activity </a:t>
            </a:r>
          </a:p>
          <a:p>
            <a:pPr lvl="1"/>
            <a:r>
              <a:rPr lang="en-US" sz="2400" dirty="0" smtClean="0"/>
              <a:t>If there is a scheduled absence, please communicate ahead of time. </a:t>
            </a:r>
            <a:endParaRPr lang="en-US" sz="2400" dirty="0"/>
          </a:p>
        </p:txBody>
      </p:sp>
      <p:sp>
        <p:nvSpPr>
          <p:cNvPr id="4" name="Content Placeholder 3"/>
          <p:cNvSpPr>
            <a:spLocks noGrp="1"/>
          </p:cNvSpPr>
          <p:nvPr>
            <p:ph sz="half" idx="2"/>
          </p:nvPr>
        </p:nvSpPr>
        <p:spPr/>
        <p:txBody>
          <a:bodyPr>
            <a:noAutofit/>
          </a:bodyPr>
          <a:lstStyle/>
          <a:p>
            <a:r>
              <a:rPr lang="en-US" dirty="0" smtClean="0"/>
              <a:t>Eligibility </a:t>
            </a:r>
          </a:p>
          <a:p>
            <a:pPr lvl="1"/>
            <a:r>
              <a:rPr lang="en-US" sz="1800" dirty="0" smtClean="0"/>
              <a:t>Academic:</a:t>
            </a:r>
          </a:p>
          <a:p>
            <a:pPr lvl="2"/>
            <a:r>
              <a:rPr lang="en-US" sz="1800" dirty="0" smtClean="0"/>
              <a:t>OHSAA: enrolled and passing in a minimum of 4 classes from the prior quarter</a:t>
            </a:r>
          </a:p>
          <a:p>
            <a:pPr lvl="2"/>
            <a:r>
              <a:rPr lang="en-US" sz="1800" dirty="0" smtClean="0"/>
              <a:t>7</a:t>
            </a:r>
            <a:r>
              <a:rPr lang="en-US" sz="1800" baseline="30000" dirty="0" smtClean="0"/>
              <a:t>th</a:t>
            </a:r>
            <a:r>
              <a:rPr lang="en-US" sz="1800" dirty="0" smtClean="0"/>
              <a:t> Graders are eligible!  </a:t>
            </a:r>
          </a:p>
          <a:p>
            <a:pPr lvl="1"/>
            <a:r>
              <a:rPr lang="en-US" sz="1800" dirty="0" smtClean="0"/>
              <a:t>Interscholastic:</a:t>
            </a:r>
          </a:p>
          <a:p>
            <a:pPr lvl="2"/>
            <a:r>
              <a:rPr lang="en-US" sz="1800" dirty="0" smtClean="0"/>
              <a:t>During your specific sport season, you may not participate in outside (club, travel, etc.) practices or competitions; students would become ineligible. </a:t>
            </a:r>
            <a:endParaRPr lang="en-US" sz="1800" dirty="0"/>
          </a:p>
        </p:txBody>
      </p:sp>
    </p:spTree>
    <p:extLst>
      <p:ext uri="{BB962C8B-B14F-4D97-AF65-F5344CB8AC3E}">
        <p14:creationId xmlns:p14="http://schemas.microsoft.com/office/powerpoint/2010/main" val="1576514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 Fee</a:t>
            </a:r>
            <a:endParaRPr lang="en-US" dirty="0"/>
          </a:p>
        </p:txBody>
      </p:sp>
      <p:sp>
        <p:nvSpPr>
          <p:cNvPr id="3" name="Content Placeholder 2"/>
          <p:cNvSpPr>
            <a:spLocks noGrp="1"/>
          </p:cNvSpPr>
          <p:nvPr>
            <p:ph idx="1"/>
          </p:nvPr>
        </p:nvSpPr>
        <p:spPr>
          <a:xfrm>
            <a:off x="1104293" y="1634907"/>
            <a:ext cx="8946541" cy="4195481"/>
          </a:xfrm>
        </p:spPr>
        <p:txBody>
          <a:bodyPr>
            <a:noAutofit/>
          </a:bodyPr>
          <a:lstStyle/>
          <a:p>
            <a:r>
              <a:rPr lang="en-US" sz="2400" dirty="0" smtClean="0"/>
              <a:t>All payments can be made on MyPaymentsPlus through the Worthington Portal. </a:t>
            </a:r>
          </a:p>
          <a:p>
            <a:pPr lvl="1"/>
            <a:r>
              <a:rPr lang="en-US" sz="2400" dirty="0" smtClean="0"/>
              <a:t>Fees:</a:t>
            </a:r>
          </a:p>
          <a:p>
            <a:pPr lvl="2"/>
            <a:r>
              <a:rPr lang="en-US" sz="2400" dirty="0" smtClean="0"/>
              <a:t>$125 per season</a:t>
            </a:r>
          </a:p>
          <a:p>
            <a:pPr lvl="2"/>
            <a:r>
              <a:rPr lang="en-US" sz="2400" dirty="0" smtClean="0"/>
              <a:t>$67.50 for those that qualify for reduced lunch</a:t>
            </a:r>
          </a:p>
          <a:p>
            <a:pPr lvl="2"/>
            <a:r>
              <a:rPr lang="en-US" sz="2400" dirty="0" smtClean="0"/>
              <a:t>$0 for those that qualify for free lunch</a:t>
            </a:r>
          </a:p>
          <a:p>
            <a:pPr lvl="1"/>
            <a:r>
              <a:rPr lang="en-US" sz="2400" dirty="0" smtClean="0"/>
              <a:t>If there is a hardship, please reach out and we can develop a plan together.  Please do not let money prevent a student from participating. We want them to play. </a:t>
            </a:r>
            <a:endParaRPr lang="en-US" sz="2400" dirty="0"/>
          </a:p>
        </p:txBody>
      </p:sp>
    </p:spTree>
    <p:extLst>
      <p:ext uri="{BB962C8B-B14F-4D97-AF65-F5344CB8AC3E}">
        <p14:creationId xmlns:p14="http://schemas.microsoft.com/office/powerpoint/2010/main" val="1430758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3031105" y="230902"/>
            <a:ext cx="5054804" cy="2433795"/>
          </a:xfrm>
          <a:prstGeom prst="rect">
            <a:avLst/>
          </a:prstGeom>
        </p:spPr>
      </p:pic>
      <p:sp>
        <p:nvSpPr>
          <p:cNvPr id="4" name="Text Placeholder 3"/>
          <p:cNvSpPr>
            <a:spLocks noGrp="1"/>
          </p:cNvSpPr>
          <p:nvPr>
            <p:ph type="body" sz="half" idx="2"/>
          </p:nvPr>
        </p:nvSpPr>
        <p:spPr>
          <a:xfrm>
            <a:off x="1154953" y="3129280"/>
            <a:ext cx="8485436" cy="2895599"/>
          </a:xfrm>
        </p:spPr>
        <p:txBody>
          <a:bodyPr>
            <a:normAutofit/>
          </a:bodyPr>
          <a:lstStyle/>
          <a:p>
            <a:pPr marL="457200" indent="-457200">
              <a:buFont typeface="Arial" panose="020B0604020202020204" pitchFamily="34" charset="0"/>
              <a:buChar char="•"/>
            </a:pPr>
            <a:r>
              <a:rPr lang="en-US" sz="2800" dirty="0" smtClean="0"/>
              <a:t>A current, signed physical must be on file and it can be given to the athletic secretary, scanned, uploaded to FinalForms, or faxed in as well. </a:t>
            </a:r>
          </a:p>
          <a:p>
            <a:pPr marL="457200" indent="-457200">
              <a:buFont typeface="Arial" panose="020B0604020202020204" pitchFamily="34" charset="0"/>
              <a:buChar char="•"/>
            </a:pPr>
            <a:r>
              <a:rPr lang="en-US" sz="2800" dirty="0" smtClean="0"/>
              <a:t>Reminder to complete all forms by parent and student. </a:t>
            </a:r>
            <a:endParaRPr lang="en-US" sz="2800" dirty="0"/>
          </a:p>
        </p:txBody>
      </p:sp>
    </p:spTree>
    <p:extLst>
      <p:ext uri="{BB962C8B-B14F-4D97-AF65-F5344CB8AC3E}">
        <p14:creationId xmlns:p14="http://schemas.microsoft.com/office/powerpoint/2010/main" val="466780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29151</TotalTime>
  <Words>914</Words>
  <Application>Microsoft Office PowerPoint</Application>
  <PresentationFormat>Widescreen</PresentationFormat>
  <Paragraphs>99</Paragraphs>
  <Slides>14</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Bahnschrift</vt:lpstr>
      <vt:lpstr>Century Gothic</vt:lpstr>
      <vt:lpstr>Wingdings</vt:lpstr>
      <vt:lpstr>Wingdings 3</vt:lpstr>
      <vt:lpstr>Ion</vt:lpstr>
      <vt:lpstr>2023 Fall Athletics Information</vt:lpstr>
      <vt:lpstr>Worthington Schools is partnered with OhioHealth! </vt:lpstr>
      <vt:lpstr>Presentation Topics</vt:lpstr>
      <vt:lpstr>Middle School Philosophy and Sportsmanship</vt:lpstr>
      <vt:lpstr>Communication</vt:lpstr>
      <vt:lpstr>ATOD Policy </vt:lpstr>
      <vt:lpstr>Attendance and Eligibility </vt:lpstr>
      <vt:lpstr>Participation Fee</vt:lpstr>
      <vt:lpstr>PowerPoint Presentation</vt:lpstr>
      <vt:lpstr>COVID-19 and Athletics</vt:lpstr>
      <vt:lpstr>Transportation </vt:lpstr>
      <vt:lpstr>Final Points of Emphasis</vt:lpstr>
      <vt:lpstr>Updates for Cardinals Athletics!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Fall Athletics  Preseason Meeting</dc:title>
  <dc:creator>software</dc:creator>
  <cp:lastModifiedBy>software</cp:lastModifiedBy>
  <cp:revision>47</cp:revision>
  <dcterms:created xsi:type="dcterms:W3CDTF">2020-08-25T13:17:16Z</dcterms:created>
  <dcterms:modified xsi:type="dcterms:W3CDTF">2023-08-07T18:54:16Z</dcterms:modified>
</cp:coreProperties>
</file>